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embeddedFontLst>
    <p:embeddedFont>
      <p:font typeface="PT Sans Narrow"/>
      <p:regular r:id="rId19"/>
      <p:bold r:id="rId20"/>
    </p:embeddedFont>
    <p:embeddedFont>
      <p:font typeface="Open Sans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TSansNarrow-bold.fntdata"/><Relationship Id="rId11" Type="http://schemas.openxmlformats.org/officeDocument/2006/relationships/slide" Target="slides/slide7.xml"/><Relationship Id="rId22" Type="http://schemas.openxmlformats.org/officeDocument/2006/relationships/font" Target="fonts/OpenSans-bold.fntdata"/><Relationship Id="rId10" Type="http://schemas.openxmlformats.org/officeDocument/2006/relationships/slide" Target="slides/slide6.xml"/><Relationship Id="rId21" Type="http://schemas.openxmlformats.org/officeDocument/2006/relationships/font" Target="fonts/OpenSans-regular.fntdata"/><Relationship Id="rId13" Type="http://schemas.openxmlformats.org/officeDocument/2006/relationships/slide" Target="slides/slide9.xml"/><Relationship Id="rId24" Type="http://schemas.openxmlformats.org/officeDocument/2006/relationships/font" Target="fonts/OpenSans-boldItalic.fntdata"/><Relationship Id="rId12" Type="http://schemas.openxmlformats.org/officeDocument/2006/relationships/slide" Target="slides/slide8.xml"/><Relationship Id="rId23" Type="http://schemas.openxmlformats.org/officeDocument/2006/relationships/font" Target="fonts/OpenSans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PTSansNarrow-regular.fnt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taalblobs.nl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4e5e61227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4e5e61227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4e5e61227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4e5e61227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Crea: Deels door Saskia gegeven.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4e5e6122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4e5e6122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4e5e61227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4e5e61227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4e5e61227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4e5e61227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Ik heb de gegevens van het noodformulier gecontroleerd met Parnassys.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Wilt u eventueel beide de </a:t>
            </a:r>
            <a:r>
              <a:rPr lang="nl"/>
              <a:t>mails</a:t>
            </a:r>
            <a:r>
              <a:rPr lang="nl"/>
              <a:t> ontvangen. Noteer dan het extra emailadres op de lijst.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4e5e6122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4e5e6122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Jordi is de onderwijsassistent (3e jaars) op donderdag en vrijdag.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4e5e61227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4e5e61227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Klaspagina website: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Agenda &gt; Alle belangrijke data van het schooljaar. Deze worden nog aangevuld wanneer er een datum bekend wordt.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Downloads &gt; Spelling woorden en evt. andere documenten.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Klasbord voor foto’s. Code klasbord: SAD-WNG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4e5e61227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4e5e61227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Zelfstandig naar binnen: Voor schooltijd komen de lln alleen naar binnen. Alleen wanneer de ouder iets belangrijks moet doorgeven mag hij/zij meekomen.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4e5e61227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4e5e61227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4e5e61227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4e5e6122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Gymspullen: Als leerlingen geen gymschoenen hebben mogen ze niet meedoen. Ongeacht of de rest van de kleding wel mee is.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Verjaardag vieren: Traktatie brengen voor (evt. tijdens schooltijd). Verjaardag wordt voor de kleine pauze gevierd: 09:50 uur.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Foto’s tijdens uitjes: Alleen de leerkracht maakt foto’s. I.v.m. privacy van leerlingen.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4e5e6122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4e5e6122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Plusboek: Begin van het schooljaar nog niet. Later naar inzicht van de leerkracht wordt deze ingezet.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4e5e61227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4e5e61227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Estafette: Technisch lezen oefenen. Voor sterke lezers: Estafette lopers. Deze krijgen moeilijkere teksten.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Vloeiend en vlot: Oefenen op school of zwakkere lezers ook thuis. Woordrijen lezen en snelheid krijgen is erg belangrijk!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Biologie&amp;Techniek: 2 weken techniek, 2 weken biologie.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4e5e61227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4e5e61227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Taalblobs: </a:t>
            </a:r>
            <a:r>
              <a:rPr lang="nl" u="sng">
                <a:solidFill>
                  <a:schemeClr val="hlink"/>
                </a:solidFill>
                <a:hlinkClick r:id="rId2"/>
              </a:rPr>
              <a:t>www.taalblobs.nl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kenny.vanden.brink@dewerveling.nl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dewerveling.nl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nieuwsbegrip.nl" TargetMode="External"/><Relationship Id="rId4" Type="http://schemas.openxmlformats.org/officeDocument/2006/relationships/image" Target="../media/image10.png"/><Relationship Id="rId5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Informatieavond groep 4K</a:t>
            </a:r>
            <a:endParaRPr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Dinsdag 10 september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Wat blijft hetzelfde?</a:t>
            </a:r>
            <a:endParaRPr/>
          </a:p>
        </p:txBody>
      </p:sp>
      <p:sp>
        <p:nvSpPr>
          <p:cNvPr id="127" name="Google Shape;127;p2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Rekenen: Wereld in Getallen.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nl"/>
              <a:t>Boek (Lessen/Weektaak)</a:t>
            </a:r>
            <a:endParaRPr i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nl"/>
              <a:t>Werkboek</a:t>
            </a:r>
            <a:endParaRPr i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nl"/>
              <a:t>Plusboek</a:t>
            </a:r>
            <a:endParaRPr i="1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Schrijven: Pennenstreken.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nl"/>
              <a:t>Hoofdletters</a:t>
            </a:r>
            <a:endParaRPr i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i="1" lang="nl"/>
              <a:t>Pen/potlood</a:t>
            </a:r>
            <a:endParaRPr i="1"/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7397" y="0"/>
            <a:ext cx="2291475" cy="289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2"/>
          <p:cNvPicPr preferRelativeResize="0"/>
          <p:nvPr/>
        </p:nvPicPr>
        <p:blipFill rotWithShape="1">
          <a:blip r:embed="rId4">
            <a:alphaModFix/>
          </a:blip>
          <a:srcRect b="0" l="20869" r="20997" t="0"/>
          <a:stretch/>
        </p:blipFill>
        <p:spPr>
          <a:xfrm>
            <a:off x="6122325" y="1278575"/>
            <a:ext cx="2995701" cy="386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Wat blijft hetzelfde?</a:t>
            </a:r>
            <a:endParaRPr/>
          </a:p>
        </p:txBody>
      </p:sp>
      <p:sp>
        <p:nvSpPr>
          <p:cNvPr id="135" name="Google Shape;135;p2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000000"/>
                </a:solidFill>
              </a:rPr>
              <a:t>Verkeer: </a:t>
            </a:r>
            <a:r>
              <a:rPr i="1" lang="nl">
                <a:solidFill>
                  <a:srgbClr val="000000"/>
                </a:solidFill>
              </a:rPr>
              <a:t>Wijzer!</a:t>
            </a:r>
            <a:endParaRPr i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l">
                <a:solidFill>
                  <a:srgbClr val="000000"/>
                </a:solidFill>
              </a:rPr>
              <a:t>Gym: </a:t>
            </a:r>
            <a:r>
              <a:rPr b="1" i="1" lang="nl">
                <a:solidFill>
                  <a:srgbClr val="000000"/>
                </a:solidFill>
              </a:rPr>
              <a:t>maandag en dinsdag</a:t>
            </a:r>
            <a:endParaRPr b="1" i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i="1" lang="nl">
                <a:solidFill>
                  <a:srgbClr val="000000"/>
                </a:solidFill>
              </a:rPr>
              <a:t>Gymschoenen en kleding </a:t>
            </a:r>
            <a:br>
              <a:rPr b="1" i="1" lang="nl">
                <a:solidFill>
                  <a:srgbClr val="000000"/>
                </a:solidFill>
              </a:rPr>
            </a:br>
            <a:r>
              <a:rPr b="1" i="1" lang="nl">
                <a:solidFill>
                  <a:srgbClr val="000000"/>
                </a:solidFill>
              </a:rPr>
              <a:t>verplicht!</a:t>
            </a:r>
            <a:endParaRPr b="1" i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l">
                <a:solidFill>
                  <a:srgbClr val="000000"/>
                </a:solidFill>
              </a:rPr>
              <a:t>Muziek:</a:t>
            </a:r>
            <a:r>
              <a:rPr i="1" lang="nl">
                <a:solidFill>
                  <a:srgbClr val="000000"/>
                </a:solidFill>
              </a:rPr>
              <a:t> juf Marja.</a:t>
            </a:r>
            <a:endParaRPr i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l">
                <a:solidFill>
                  <a:srgbClr val="000000"/>
                </a:solidFill>
              </a:rPr>
              <a:t>Kwink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l">
                <a:solidFill>
                  <a:srgbClr val="000000"/>
                </a:solidFill>
              </a:rPr>
              <a:t>Godsdienst: </a:t>
            </a:r>
            <a:r>
              <a:rPr i="1" lang="nl">
                <a:solidFill>
                  <a:srgbClr val="000000"/>
                </a:solidFill>
              </a:rPr>
              <a:t>Trefwoord.</a:t>
            </a:r>
            <a:endParaRPr i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nl">
                <a:solidFill>
                  <a:srgbClr val="000000"/>
                </a:solidFill>
              </a:rPr>
              <a:t>Crea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36" name="Google Shape;136;p23"/>
          <p:cNvPicPr preferRelativeResize="0"/>
          <p:nvPr/>
        </p:nvPicPr>
        <p:blipFill rotWithShape="1">
          <a:blip r:embed="rId3">
            <a:alphaModFix/>
          </a:blip>
          <a:srcRect b="0" l="15447" r="14465" t="0"/>
          <a:stretch/>
        </p:blipFill>
        <p:spPr>
          <a:xfrm>
            <a:off x="4275500" y="0"/>
            <a:ext cx="1978275" cy="282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3"/>
          <p:cNvPicPr preferRelativeResize="0"/>
          <p:nvPr/>
        </p:nvPicPr>
        <p:blipFill rotWithShape="1">
          <a:blip r:embed="rId4">
            <a:alphaModFix/>
          </a:blip>
          <a:srcRect b="0" l="20643" r="18101" t="0"/>
          <a:stretch/>
        </p:blipFill>
        <p:spPr>
          <a:xfrm>
            <a:off x="6561475" y="2309275"/>
            <a:ext cx="1978275" cy="24221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Wat is er nieuw in de klas?</a:t>
            </a:r>
            <a:endParaRPr/>
          </a:p>
        </p:txBody>
      </p:sp>
      <p:sp>
        <p:nvSpPr>
          <p:cNvPr id="143" name="Google Shape;143;p2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Postvakken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Werken in schriften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Schrijven &gt; potlood/pen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Klassendienst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Tenslotte</a:t>
            </a:r>
            <a:endParaRPr/>
          </a:p>
        </p:txBody>
      </p:sp>
      <p:sp>
        <p:nvSpPr>
          <p:cNvPr id="149" name="Google Shape;149;p25"/>
          <p:cNvSpPr txBox="1"/>
          <p:nvPr>
            <p:ph idx="1" type="body"/>
          </p:nvPr>
        </p:nvSpPr>
        <p:spPr>
          <a:xfrm>
            <a:off x="311700" y="10897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Klassenouders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Luizenouders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Wasouders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Omgekeerde oudergesprekken: 19 september en 24 september (middag!)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Vorderingsgesprekken: 21 november en 26 november (middag!)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Koptelefoon mee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Bedankt voor uw komst!</a:t>
            </a:r>
            <a:endParaRPr/>
          </a:p>
        </p:txBody>
      </p:sp>
      <p:sp>
        <p:nvSpPr>
          <p:cNvPr id="155" name="Google Shape;155;p2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i="1" lang="nl"/>
              <a:t>Vergeet u niet om:</a:t>
            </a:r>
            <a:endParaRPr i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Mogelijke allergie/ziekte door te geven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Om in te schrijven voor de omgekeerde oudergesprekken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Uw gegevens te controleren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Uw e-mailadres te controleren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Wie ben ik?</a:t>
            </a:r>
            <a:endParaRPr/>
          </a:p>
        </p:txBody>
      </p:sp>
      <p:sp>
        <p:nvSpPr>
          <p:cNvPr id="73" name="Google Shape;73;p1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Kenny van den Brink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l" u="sng">
                <a:solidFill>
                  <a:schemeClr val="hlink"/>
                </a:solidFill>
                <a:hlinkClick r:id="rId3"/>
              </a:rPr>
              <a:t>kenny.vanden.brink@dewerveling.nl</a:t>
            </a:r>
            <a:r>
              <a:rPr lang="nl"/>
              <a:t>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Voorstelronde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Jordi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Ouderraad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Website/Klasbord</a:t>
            </a:r>
            <a:endParaRPr/>
          </a:p>
        </p:txBody>
      </p:sp>
      <p:sp>
        <p:nvSpPr>
          <p:cNvPr id="79" name="Google Shape;79;p1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u="sng">
                <a:solidFill>
                  <a:schemeClr val="hlink"/>
                </a:solidFill>
                <a:hlinkClick r:id="rId3"/>
              </a:rPr>
              <a:t>www.dewerveling.nl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b="1" lang="nl"/>
              <a:t>Klaspagina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nl"/>
              <a:t>Agenda</a:t>
            </a:r>
            <a:endParaRPr i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nl"/>
              <a:t>Downloads (Pp infoavond + spellingwoorden)</a:t>
            </a:r>
            <a:endParaRPr i="1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b="1" lang="nl"/>
              <a:t>Klasbord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Groep 4K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Privacy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Algemeen</a:t>
            </a:r>
            <a:endParaRPr/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Schooltijden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i="1" lang="nl"/>
              <a:t>maandag, dinsdag, donderdag: 08.30 - 14.45 uur</a:t>
            </a:r>
            <a:endParaRPr i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i="1" lang="nl"/>
              <a:t>woensdag: 08.30 - 12.30 uur</a:t>
            </a:r>
            <a:endParaRPr i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i="1" lang="nl"/>
              <a:t>vrijdag: 08.30 - 11.45 uur</a:t>
            </a:r>
            <a:endParaRPr i="1"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Zelfstandig naar binnen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rgbClr val="26262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Algemeen</a:t>
            </a:r>
            <a:endParaRPr/>
          </a:p>
        </p:txBody>
      </p:sp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Zelfstandig werken (omgaan met uitgestelde aandacht, stoplicht, klaaropdrachten)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Instructietafel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Verantwoordelijkheid voor eigen spullen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Differentiatie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Cito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Afspraken	</a:t>
            </a:r>
            <a:endParaRPr/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Eten en drinken (niet teveel)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Fruitdag (woensdag)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Overblijven: Geen snoep.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Half 9 binnen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Gymspullen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Verjaardag vieren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Foto’s tijdens uitjes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Wat is er nieuw? </a:t>
            </a:r>
            <a:endParaRPr/>
          </a:p>
        </p:txBody>
      </p:sp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Taal: Taal op Maat.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nl"/>
              <a:t>Boek</a:t>
            </a:r>
            <a:endParaRPr i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nl"/>
              <a:t>Werkboek</a:t>
            </a:r>
            <a:endParaRPr i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nl"/>
              <a:t>Plusboek</a:t>
            </a:r>
            <a:endParaRPr i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Spelling: </a:t>
            </a:r>
            <a:r>
              <a:rPr lang="nl"/>
              <a:t>Spelling op Maat.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nl"/>
              <a:t>Werkboek                             </a:t>
            </a:r>
            <a:r>
              <a:rPr b="1" i="1" lang="nl" u="sng"/>
              <a:t>Huiswerk!</a:t>
            </a:r>
            <a:endParaRPr b="1" i="1" u="sng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7913" y="1017725"/>
            <a:ext cx="2886075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 rotWithShape="1">
          <a:blip r:embed="rId4">
            <a:alphaModFix/>
          </a:blip>
          <a:srcRect b="0" l="21754" r="21709" t="0"/>
          <a:stretch/>
        </p:blipFill>
        <p:spPr>
          <a:xfrm>
            <a:off x="3442875" y="0"/>
            <a:ext cx="2815050" cy="373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Wat is er nieuw?</a:t>
            </a:r>
            <a:endParaRPr/>
          </a:p>
        </p:txBody>
      </p:sp>
      <p:sp>
        <p:nvSpPr>
          <p:cNvPr id="111" name="Google Shape;111;p2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Technisch lezen: </a:t>
            </a:r>
            <a:r>
              <a:rPr lang="nl"/>
              <a:t>Estafette.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nl"/>
              <a:t>Boek</a:t>
            </a:r>
            <a:endParaRPr i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nl"/>
              <a:t>Werkboek</a:t>
            </a:r>
            <a:endParaRPr i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nl"/>
              <a:t>Vloeiend&amp;Vlot </a:t>
            </a:r>
            <a:endParaRPr i="1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Blink: Wereldoriëntatie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nl"/>
              <a:t>Werkboek</a:t>
            </a:r>
            <a:endParaRPr i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nl"/>
              <a:t>Digibord</a:t>
            </a:r>
            <a:endParaRPr i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/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1988" y="-53475"/>
            <a:ext cx="2752725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6500" y="3390900"/>
            <a:ext cx="2857500" cy="17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Wat is er nieuw?</a:t>
            </a:r>
            <a:endParaRPr/>
          </a:p>
        </p:txBody>
      </p:sp>
      <p:sp>
        <p:nvSpPr>
          <p:cNvPr id="119" name="Google Shape;119;p2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Begrijpend lezen: Nieuwsbegrip.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nl"/>
              <a:t>Actuele tekst</a:t>
            </a:r>
            <a:endParaRPr i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nl"/>
              <a:t>Opdrachten</a:t>
            </a:r>
            <a:endParaRPr i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nl"/>
              <a:t>Computer</a:t>
            </a:r>
            <a:endParaRPr i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nl" u="sng">
                <a:solidFill>
                  <a:schemeClr val="hlink"/>
                </a:solidFill>
                <a:hlinkClick r:id="rId3"/>
              </a:rPr>
              <a:t>www.nieuwsbegrip.nl</a:t>
            </a:r>
            <a:endParaRPr i="1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Taalblobs</a:t>
            </a:r>
            <a:endParaRPr/>
          </a:p>
        </p:txBody>
      </p:sp>
      <p:pic>
        <p:nvPicPr>
          <p:cNvPr id="120" name="Google Shape;12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7175" y="553703"/>
            <a:ext cx="3434925" cy="179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54850" y="3040475"/>
            <a:ext cx="1946225" cy="194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